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0"/>
  </p:notesMasterIdLst>
  <p:sldIdLst>
    <p:sldId id="256" r:id="rId2"/>
    <p:sldId id="257" r:id="rId3"/>
    <p:sldId id="259" r:id="rId4"/>
    <p:sldId id="258" r:id="rId5"/>
    <p:sldId id="261" r:id="rId6"/>
    <p:sldId id="260" r:id="rId7"/>
    <p:sldId id="262" r:id="rId8"/>
    <p:sldId id="263" r:id="rId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C88B"/>
    <a:srgbClr val="FF7DB5"/>
    <a:srgbClr val="0000CC"/>
    <a:srgbClr val="1D3A00"/>
    <a:srgbClr val="FF856D"/>
    <a:srgbClr val="FF2549"/>
    <a:srgbClr val="003635"/>
    <a:srgbClr val="005856"/>
    <a:srgbClr val="9EFF29"/>
    <a:srgbClr val="007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0" d="100"/>
          <a:sy n="100" d="100"/>
        </p:scale>
        <p:origin x="516" y="-30"/>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t>7/17/2021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t>‹#›</a:t>
            </a:fld>
            <a:endParaRPr lang="en-US" dirty="0"/>
          </a:p>
        </p:txBody>
      </p:sp>
    </p:spTree>
    <p:extLst>
      <p:ext uri="{BB962C8B-B14F-4D97-AF65-F5344CB8AC3E}">
        <p14:creationId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457200" algn="l" defTabSz="914400" rtl="0" eaLnBrk="1" fontAlgn="auto" latinLnBrk="0" hangingPunct="1">
              <a:lnSpc>
                <a:spcPct val="2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most important reason for highlighting this issue is because older people are not a homogeneous population, which means their existence is diverse. The problems they encounter in defending and exercising their human rights differ significantly. While some of the older individuals remain active members of their communities, others experience homelessness, inadequate care, or loneliness. Similarly, multiple prejudices appear to be an important component of any analysis, especially when considering that age discrimination is frequently exacerbated by other forms of discrimination, such as sex, socioeconomic position, race, or health condition. Given these conditions, it is therefore important to highlight the issue so that people get to understand what the elderly from this community go through.</a:t>
            </a:r>
          </a:p>
          <a:p>
            <a:pPr indent="457200">
              <a:lnSpc>
                <a:spcPct val="200000"/>
              </a:lnSpc>
            </a:pP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2</a:t>
            </a:fld>
            <a:endParaRPr lang="en-US" dirty="0"/>
          </a:p>
        </p:txBody>
      </p:sp>
    </p:spTree>
    <p:extLst>
      <p:ext uri="{BB962C8B-B14F-4D97-AF65-F5344CB8AC3E}">
        <p14:creationId xmlns:p14="http://schemas.microsoft.com/office/powerpoint/2010/main" val="1736744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457200">
              <a:lnSpc>
                <a:spcPct val="200000"/>
              </a:lnSpc>
            </a:pPr>
            <a:r>
              <a:rPr lang="en-US" dirty="0" smtClean="0"/>
              <a:t>Furthermore, this topic is of interest to me because even though older adults can overcome loneliness even though they live alone or under elderly care homes, they are still especially vulnerable to social isolation and loneliness, which have detrimental effects on their health (</a:t>
            </a:r>
            <a:r>
              <a:rPr lang="en-US" dirty="0" smtClean="0"/>
              <a:t>NHS,</a:t>
            </a:r>
            <a:r>
              <a:rPr lang="en-US" baseline="0" dirty="0" smtClean="0"/>
              <a:t> </a:t>
            </a:r>
            <a:r>
              <a:rPr lang="en-US" dirty="0" err="1" smtClean="0"/>
              <a:t>n.d.</a:t>
            </a:r>
            <a:r>
              <a:rPr lang="en-US" dirty="0" smtClean="0"/>
              <a:t>). They become lonely and isolated for several reasons, including becoming older or weak, no longer being the center of their family, quitting their employment, partners, friends retiring, or incapacity or sickness. In addition, this topic attracted my interest because everyone is on a similar path; thus, it is apparent that individuals who stigmatize the elderly from this community should also envision that there will come a time they will also grow old. Lastly, this topic is of interest because stigmatization might lead to the risks of the elderly getting into depression.</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3</a:t>
            </a:fld>
            <a:endParaRPr lang="en-US" dirty="0"/>
          </a:p>
        </p:txBody>
      </p:sp>
    </p:spTree>
    <p:extLst>
      <p:ext uri="{BB962C8B-B14F-4D97-AF65-F5344CB8AC3E}">
        <p14:creationId xmlns:p14="http://schemas.microsoft.com/office/powerpoint/2010/main" val="12447763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457200">
              <a:lnSpc>
                <a:spcPct val="200000"/>
              </a:lnSpc>
            </a:pPr>
            <a:r>
              <a:rPr lang="en-US" dirty="0" smtClean="0"/>
              <a:t>The most prevalent reason contributing to the stigma older people face in the African American community is racial discrimination. This issue has been a headache and a source of discomfort among African American older adults and black people in general. A good example is the Black Lives Matter movement recently being rooted for by people of color in the United States. Anyway, racial prejudice has led to reduced accessibility of resources, which has been expressed by a majority of elderly African individuals from their personal experiences. Furthermore, the COVID-19 pandemic has not made things any easier for this community. Because severe COVID-19            disease has been associated with the elderly, older African Americans face stigmatization more than any other period.</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4</a:t>
            </a:fld>
            <a:endParaRPr lang="en-US" dirty="0"/>
          </a:p>
        </p:txBody>
      </p:sp>
    </p:spTree>
    <p:extLst>
      <p:ext uri="{BB962C8B-B14F-4D97-AF65-F5344CB8AC3E}">
        <p14:creationId xmlns:p14="http://schemas.microsoft.com/office/powerpoint/2010/main" val="39609900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457200">
              <a:lnSpc>
                <a:spcPct val="200000"/>
              </a:lnSpc>
            </a:pPr>
            <a:r>
              <a:rPr lang="en-US" dirty="0" smtClean="0"/>
              <a:t>One of the factors contributing to this issue, especially for the elderly African Americans who are affected directly, is profiling, which is assisted by labels that individuals feel are the essence of their identity. Such individuals feel like people who are not of their social class and skin color, for that matter, are lesser human beings. Another factor contributing to the issue of stigma that older African Americans face is the financial capacity of those considered responsible for taking care of them. Some of these factors are instigated by self-interests from parties upholding the discriminatory acts. However, if these concerns are not addressed, the likelihood of older people developing severe illnesses, deteriorating symptoms, and reducing the likelihood of accessing treatment would greatly increase.</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5</a:t>
            </a:fld>
            <a:endParaRPr lang="en-US" dirty="0"/>
          </a:p>
        </p:txBody>
      </p:sp>
    </p:spTree>
    <p:extLst>
      <p:ext uri="{BB962C8B-B14F-4D97-AF65-F5344CB8AC3E}">
        <p14:creationId xmlns:p14="http://schemas.microsoft.com/office/powerpoint/2010/main" val="2720485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457200" algn="l" defTabSz="914400" rtl="0" eaLnBrk="1" fontAlgn="auto" latinLnBrk="0" hangingPunct="1">
              <a:lnSpc>
                <a:spcPct val="200000"/>
              </a:lnSpc>
              <a:spcBef>
                <a:spcPts val="0"/>
              </a:spcBef>
              <a:spcAft>
                <a:spcPts val="0"/>
              </a:spcAft>
              <a:buClrTx/>
              <a:buSzTx/>
              <a:buFontTx/>
              <a:buNone/>
              <a:tabLst/>
              <a:defRPr/>
            </a:pPr>
            <a:r>
              <a:rPr lang="en-US" dirty="0" smtClean="0"/>
              <a:t>The first possible solution for reducing stigma among elderly African Americans would be ensuring that the forms of public information used in communications represent a range of groups and do not perpetuate stereotypes </a:t>
            </a:r>
            <a:r>
              <a:rPr lang="en-US" sz="1200" dirty="0" smtClean="0">
                <a:solidFill>
                  <a:srgbClr val="002060"/>
                </a:solidFill>
              </a:rPr>
              <a:t>(Li et al., 2020)</a:t>
            </a:r>
            <a:r>
              <a:rPr lang="en-US" dirty="0" smtClean="0"/>
              <a:t>. Therefore, any form of media coverage should not be biased. In addition, educating people and disseminating facts that encourage and enhance positive attitudes, and further discrediting prejudices and misconceptions would greatly help stop this vice. Likewise, making everyone understand that they are on a similar path and that older people are also human is important towards curbing the problem. Another possible solution would be encouraging healthy discussions among peers concerning this topic and implementing scaling-up programs to decrease prejudice and stigma at all levels.</a:t>
            </a:r>
            <a:endParaRPr lang="en-US" dirty="0"/>
          </a:p>
        </p:txBody>
      </p:sp>
      <p:sp>
        <p:nvSpPr>
          <p:cNvPr id="4" name="Slide Number Placeholder 3"/>
          <p:cNvSpPr>
            <a:spLocks noGrp="1"/>
          </p:cNvSpPr>
          <p:nvPr>
            <p:ph type="sldNum" sz="quarter" idx="10"/>
          </p:nvPr>
        </p:nvSpPr>
        <p:spPr/>
        <p:txBody>
          <a:bodyPr/>
          <a:lstStyle/>
          <a:p>
            <a:fld id="{87350B06-B074-48FC-8CFD-53D2CD8FB95F}" type="slidenum">
              <a:rPr lang="en-US" smtClean="0"/>
              <a:t>6</a:t>
            </a:fld>
            <a:endParaRPr lang="en-US" dirty="0"/>
          </a:p>
        </p:txBody>
      </p:sp>
    </p:spTree>
    <p:extLst>
      <p:ext uri="{BB962C8B-B14F-4D97-AF65-F5344CB8AC3E}">
        <p14:creationId xmlns:p14="http://schemas.microsoft.com/office/powerpoint/2010/main" val="12845968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457200" algn="l" defTabSz="914400" rtl="0" eaLnBrk="1" fontAlgn="auto" latinLnBrk="0" hangingPunct="1">
              <a:lnSpc>
                <a:spcPct val="200000"/>
              </a:lnSpc>
              <a:spcBef>
                <a:spcPts val="0"/>
              </a:spcBef>
              <a:spcAft>
                <a:spcPts val="0"/>
              </a:spcAft>
              <a:buClrTx/>
              <a:buSzTx/>
              <a:buFontTx/>
              <a:buNone/>
              <a:tabLst/>
              <a:defRPr/>
            </a:pPr>
            <a:r>
              <a:rPr lang="en-US" dirty="0" smtClean="0"/>
              <a:t>The first strategy of raising public awareness is through education since anti-stigma teaching strategies offer accurate information about the stigmatized condition to rectify misconceptions or refute unfavorable attitudes and beliefs. Similarly, stigma literacy campaigns are an important informative strategy, which can raise awareness public awareness on the topic. Thirdly, individuals without the stigmatizing afflictions have limited meaningful interaction with individuals who have them across various demeaning conditions. Discomfort, mistrust, and dread are all exacerbated by a lack of touch. Therefore, there is a need to create contact with these individuals. One method of assimilating contact-based involvements is through peer services into daily activities. Lastly, protest and advocacy tactics are based on advancing civil rights objectives, which also aim to raise public awareness </a:t>
            </a:r>
            <a:r>
              <a:rPr lang="en-US" dirty="0" smtClean="0"/>
              <a:t>(</a:t>
            </a:r>
            <a:r>
              <a:rPr lang="en-US" dirty="0" err="1" smtClean="0"/>
              <a:t>Adriaenssens</a:t>
            </a:r>
            <a:r>
              <a:rPr lang="en-US" dirty="0" smtClean="0"/>
              <a:t> et al., 2019)</a:t>
            </a:r>
            <a:r>
              <a:rPr lang="en-US" dirty="0" smtClean="0"/>
              <a:t>.</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7</a:t>
            </a:fld>
            <a:endParaRPr lang="en-US" dirty="0"/>
          </a:p>
        </p:txBody>
      </p:sp>
    </p:spTree>
    <p:extLst>
      <p:ext uri="{BB962C8B-B14F-4D97-AF65-F5344CB8AC3E}">
        <p14:creationId xmlns:p14="http://schemas.microsoft.com/office/powerpoint/2010/main" val="37789603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82561" y="1673941"/>
            <a:ext cx="8074741" cy="1474839"/>
          </a:xfrm>
          <a:noFill/>
          <a:effectLst>
            <a:outerShdw blurRad="50800" dist="38100" dir="2700000" algn="tl" rotWithShape="0">
              <a:prstClr val="black">
                <a:alpha val="40000"/>
              </a:prstClr>
            </a:outerShdw>
          </a:effectLst>
        </p:spPr>
        <p:txBody>
          <a:bodyPr>
            <a:normAutofit/>
          </a:bodyPr>
          <a:lstStyle>
            <a:lvl1pPr algn="r">
              <a:defRPr sz="3600">
                <a:solidFill>
                  <a:schemeClr val="bg1"/>
                </a:solidFill>
              </a:defRPr>
            </a:lvl1pPr>
          </a:lstStyle>
          <a:p>
            <a:r>
              <a:rPr lang="en-US" dirty="0"/>
              <a:t>Click to edit </a:t>
            </a:r>
            <a:r>
              <a:rPr lang="en-US" dirty="0" smtClean="0"/>
              <a:t/>
            </a:r>
            <a:br>
              <a:rPr lang="en-US" dirty="0" smtClean="0"/>
            </a:br>
            <a:r>
              <a:rPr lang="en-US" dirty="0" smtClean="0"/>
              <a:t>Master </a:t>
            </a:r>
            <a:r>
              <a:rPr lang="en-US" dirty="0"/>
              <a:t>title style</a:t>
            </a:r>
          </a:p>
        </p:txBody>
      </p:sp>
      <p:sp>
        <p:nvSpPr>
          <p:cNvPr id="3" name="Subtitle 2"/>
          <p:cNvSpPr>
            <a:spLocks noGrp="1"/>
          </p:cNvSpPr>
          <p:nvPr>
            <p:ph type="subTitle" idx="1"/>
          </p:nvPr>
        </p:nvSpPr>
        <p:spPr>
          <a:xfrm>
            <a:off x="560439" y="3252012"/>
            <a:ext cx="8104237" cy="766920"/>
          </a:xfrm>
        </p:spPr>
        <p:txBody>
          <a:bodyPr>
            <a:normAutofit/>
          </a:bodyPr>
          <a:lstStyle>
            <a:lvl1pPr marL="0" indent="0" algn="r">
              <a:buNone/>
              <a:defRPr sz="2800" b="0" i="0">
                <a:solidFill>
                  <a:srgbClr val="F1C88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smtClean="0"/>
              <a:t>Master </a:t>
            </a:r>
            <a:r>
              <a:rPr lang="en-US" dirty="0"/>
              <a:t>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7/17/2021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7/17/2021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7/17/2021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7/17/2021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pic>
        <p:nvPicPr>
          <p:cNvPr id="7" name="Picture 6" descr="E:\websites\free-power-point-templates\2012\logos.png">
            <a:extLst>
              <a:ext uri="{FF2B5EF4-FFF2-40B4-BE49-F238E27FC236}">
                <a16:creationId xmlns="" xmlns:a16="http://schemas.microsoft.com/office/drawing/2014/main"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808475" y="2326213"/>
            <a:ext cx="1463784" cy="526961"/>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1445" y="246459"/>
            <a:ext cx="8214852" cy="763526"/>
          </a:xfrm>
        </p:spPr>
        <p:txBody>
          <a:bodyPr>
            <a:normAutofit/>
          </a:bodyPr>
          <a:lstStyle>
            <a:lvl1pPr algn="r">
              <a:defRPr sz="3600" baseline="0">
                <a:solidFill>
                  <a:srgbClr val="00206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48966" y="1187246"/>
            <a:ext cx="8246070" cy="3675076"/>
          </a:xfrm>
        </p:spPr>
        <p:txBody>
          <a:bodyPr/>
          <a:lstStyle>
            <a:lvl1pPr algn="l">
              <a:defRPr sz="2800">
                <a:solidFill>
                  <a:srgbClr val="002060"/>
                </a:solidFill>
              </a:defRPr>
            </a:lvl1pPr>
            <a:lvl2pPr algn="l">
              <a:defRPr>
                <a:solidFill>
                  <a:srgbClr val="002060"/>
                </a:solidFill>
              </a:defRPr>
            </a:lvl2pPr>
            <a:lvl3pPr algn="l">
              <a:defRPr>
                <a:solidFill>
                  <a:srgbClr val="002060"/>
                </a:solidFill>
              </a:defRPr>
            </a:lvl3pPr>
            <a:lvl4pPr algn="l">
              <a:defRPr>
                <a:solidFill>
                  <a:srgbClr val="002060"/>
                </a:solidFill>
              </a:defRPr>
            </a:lvl4pPr>
            <a:lvl5pPr algn="l">
              <a:defRPr>
                <a:solidFill>
                  <a:srgbClr val="00206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7/17/2021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137010" y="443407"/>
            <a:ext cx="6571913" cy="725349"/>
          </a:xfrm>
        </p:spPr>
        <p:txBody>
          <a:bodyPr>
            <a:normAutofit/>
          </a:bodyPr>
          <a:lstStyle>
            <a:lvl1pPr algn="l">
              <a:defRPr sz="360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129636" y="1177436"/>
            <a:ext cx="6594035" cy="3511061"/>
          </a:xfrm>
        </p:spPr>
        <p:txBody>
          <a:bodyPr/>
          <a:lstStyle>
            <a:lvl1pPr>
              <a:defRPr sz="2800">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7/17/2021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7/17/2021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7/17/2021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2691" y="197903"/>
            <a:ext cx="8093365" cy="763525"/>
          </a:xfrm>
        </p:spPr>
        <p:txBody>
          <a:bodyPr>
            <a:normAutofit/>
          </a:bodyPr>
          <a:lstStyle>
            <a:lvl1pPr algn="r">
              <a:defRPr sz="3600" baseline="0">
                <a:solidFill>
                  <a:srgbClr val="00206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397425"/>
            <a:ext cx="4040188" cy="479822"/>
          </a:xfrm>
        </p:spPr>
        <p:txBody>
          <a:bodyPr anchor="b"/>
          <a:lstStyle>
            <a:lvl1pPr marL="0" indent="0" algn="ctr">
              <a:buNone/>
              <a:defRPr sz="2400" b="1">
                <a:solidFill>
                  <a:srgbClr val="00206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1869822"/>
            <a:ext cx="4040188" cy="2276294"/>
          </a:xfrm>
        </p:spPr>
        <p:txBody>
          <a:bodyPr/>
          <a:lstStyle>
            <a:lvl1pPr algn="ctr">
              <a:defRPr sz="2400">
                <a:solidFill>
                  <a:srgbClr val="002060"/>
                </a:solidFill>
              </a:defRPr>
            </a:lvl1pPr>
            <a:lvl2pPr algn="ctr">
              <a:defRPr sz="2000">
                <a:solidFill>
                  <a:srgbClr val="002060"/>
                </a:solidFill>
              </a:defRPr>
            </a:lvl2pPr>
            <a:lvl3pPr algn="ctr">
              <a:defRPr sz="1800">
                <a:solidFill>
                  <a:srgbClr val="002060"/>
                </a:solidFill>
              </a:defRPr>
            </a:lvl3pPr>
            <a:lvl4pPr algn="ctr">
              <a:defRPr sz="1600">
                <a:solidFill>
                  <a:srgbClr val="002060"/>
                </a:solidFill>
              </a:defRPr>
            </a:lvl4pPr>
            <a:lvl5pPr algn="ctr">
              <a:defRPr sz="1600">
                <a:solidFill>
                  <a:srgbClr val="002060"/>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397425"/>
            <a:ext cx="4041775" cy="479822"/>
          </a:xfrm>
        </p:spPr>
        <p:txBody>
          <a:bodyPr anchor="b"/>
          <a:lstStyle>
            <a:lvl1pPr marL="0" indent="0" algn="ctr">
              <a:buNone/>
              <a:defRPr sz="2400" b="1">
                <a:solidFill>
                  <a:srgbClr val="00206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1869822"/>
            <a:ext cx="4041775" cy="2276294"/>
          </a:xfrm>
        </p:spPr>
        <p:txBody>
          <a:bodyPr/>
          <a:lstStyle>
            <a:lvl1pPr algn="ctr">
              <a:defRPr sz="2400">
                <a:solidFill>
                  <a:srgbClr val="002060"/>
                </a:solidFill>
              </a:defRPr>
            </a:lvl1pPr>
            <a:lvl2pPr algn="ctr">
              <a:defRPr sz="2000">
                <a:solidFill>
                  <a:srgbClr val="002060"/>
                </a:solidFill>
              </a:defRPr>
            </a:lvl2pPr>
            <a:lvl3pPr algn="ctr">
              <a:defRPr sz="1800">
                <a:solidFill>
                  <a:srgbClr val="002060"/>
                </a:solidFill>
              </a:defRPr>
            </a:lvl3pPr>
            <a:lvl4pPr algn="ctr">
              <a:defRPr sz="1600">
                <a:solidFill>
                  <a:srgbClr val="002060"/>
                </a:solidFill>
              </a:defRPr>
            </a:lvl4pPr>
            <a:lvl5pPr algn="ctr">
              <a:defRPr sz="1600">
                <a:solidFill>
                  <a:srgbClr val="002060"/>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7/17/2021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7/17/2021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7/17/2021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7/17/2021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7/17/2021</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dirty="0"/>
          </a:p>
        </p:txBody>
      </p:sp>
      <p:sp>
        <p:nvSpPr>
          <p:cNvPr id="7" name="TextBox 6">
            <a:extLst>
              <a:ext uri="{FF2B5EF4-FFF2-40B4-BE49-F238E27FC236}">
                <a16:creationId xmlns="" xmlns:a16="http://schemas.microsoft.com/office/drawing/2014/main" id="{11E867DF-3DCA-4725-94F0-F2B6BD747A82}"/>
              </a:ext>
            </a:extLst>
          </p:cNvPr>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s://www.nhs.uk/mental-health/feelings-symptoms-behaviours/feelings-and-symptoms/loneliness-in-older-people/"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95725" y="1657431"/>
            <a:ext cx="5505450" cy="1496961"/>
          </a:xfrm>
        </p:spPr>
        <p:txBody>
          <a:bodyPr>
            <a:noAutofit/>
          </a:bodyPr>
          <a:lstStyle/>
          <a:p>
            <a:pPr algn="l"/>
            <a:r>
              <a:rPr lang="en-US" sz="3200" b="1" dirty="0" smtClean="0">
                <a:effectLst>
                  <a:outerShdw blurRad="38100" dist="38100" dir="2700000" algn="tl">
                    <a:srgbClr val="000000">
                      <a:alpha val="43137"/>
                    </a:srgbClr>
                  </a:outerShdw>
                </a:effectLst>
                <a:cs typeface="Times New Roman" panose="02020603050405020304" pitchFamily="18" charset="0"/>
              </a:rPr>
              <a:t>	The Stigma Faced by 	Elderly People In The African American Community</a:t>
            </a:r>
            <a:endParaRPr lang="en-US" sz="3200" b="1" dirty="0">
              <a:effectLst>
                <a:outerShdw blurRad="38100" dist="38100" dir="2700000" algn="tl">
                  <a:srgbClr val="000000">
                    <a:alpha val="43137"/>
                  </a:srgbClr>
                </a:outerShdw>
              </a:effectLst>
              <a:cs typeface="Times New Roman" panose="02020603050405020304" pitchFamily="18" charset="0"/>
            </a:endParaRPr>
          </a:p>
        </p:txBody>
      </p:sp>
    </p:spTree>
    <p:extLst>
      <p:ext uri="{BB962C8B-B14F-4D97-AF65-F5344CB8AC3E}">
        <p14:creationId xmlns:p14="http://schemas.microsoft.com/office/powerpoint/2010/main" val="3639203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Project’s Purpose</a:t>
            </a:r>
            <a:endParaRPr lang="en-US" b="1" dirty="0"/>
          </a:p>
        </p:txBody>
      </p:sp>
      <p:sp>
        <p:nvSpPr>
          <p:cNvPr id="3" name="Content Placeholder 2"/>
          <p:cNvSpPr>
            <a:spLocks noGrp="1"/>
          </p:cNvSpPr>
          <p:nvPr>
            <p:ph idx="1"/>
          </p:nvPr>
        </p:nvSpPr>
        <p:spPr>
          <a:xfrm>
            <a:off x="707890" y="1924884"/>
            <a:ext cx="8246070" cy="3218616"/>
          </a:xfrm>
        </p:spPr>
        <p:txBody>
          <a:bodyPr>
            <a:normAutofit/>
          </a:bodyPr>
          <a:lstStyle/>
          <a:p>
            <a:r>
              <a:rPr lang="en-US" dirty="0"/>
              <a:t>The elderly are not a homogeneous </a:t>
            </a:r>
            <a:r>
              <a:rPr lang="en-US" dirty="0" smtClean="0"/>
              <a:t>group</a:t>
            </a:r>
          </a:p>
          <a:p>
            <a:r>
              <a:rPr lang="en-US" dirty="0"/>
              <a:t>The difficulties they confront in defending or exercising their human rights are </a:t>
            </a:r>
            <a:r>
              <a:rPr lang="en-US" dirty="0" smtClean="0"/>
              <a:t>diverse</a:t>
            </a:r>
            <a:endParaRPr lang="en-US" dirty="0"/>
          </a:p>
          <a:p>
            <a:r>
              <a:rPr lang="en-US" dirty="0" smtClean="0"/>
              <a:t>Most of them experience inadequate care, homelessness, or loneliness</a:t>
            </a:r>
          </a:p>
          <a:p>
            <a:r>
              <a:rPr lang="en-US" dirty="0" smtClean="0"/>
              <a:t>They face multiple discrimination</a:t>
            </a:r>
          </a:p>
          <a:p>
            <a:endParaRPr lang="en-US" dirty="0" smtClean="0"/>
          </a:p>
          <a:p>
            <a:endParaRPr lang="en-US" dirty="0"/>
          </a:p>
          <a:p>
            <a:endParaRPr lang="en-US" dirty="0"/>
          </a:p>
        </p:txBody>
      </p:sp>
      <p:sp>
        <p:nvSpPr>
          <p:cNvPr id="4" name="TextBox 3"/>
          <p:cNvSpPr txBox="1"/>
          <p:nvPr/>
        </p:nvSpPr>
        <p:spPr>
          <a:xfrm>
            <a:off x="448966" y="1085850"/>
            <a:ext cx="7553325" cy="584775"/>
          </a:xfrm>
          <a:prstGeom prst="rect">
            <a:avLst/>
          </a:prstGeom>
          <a:noFill/>
        </p:spPr>
        <p:txBody>
          <a:bodyPr wrap="square" rtlCol="0">
            <a:spAutoFit/>
          </a:bodyPr>
          <a:lstStyle/>
          <a:p>
            <a:r>
              <a:rPr lang="en-US" sz="3200" dirty="0" smtClean="0">
                <a:solidFill>
                  <a:srgbClr val="002060"/>
                </a:solidFill>
                <a:latin typeface="+mj-lt"/>
              </a:rPr>
              <a:t>Importance of Highlighting the Issue</a:t>
            </a:r>
            <a:endParaRPr lang="en-US" sz="3200" dirty="0">
              <a:solidFill>
                <a:srgbClr val="002060"/>
              </a:solidFill>
              <a:latin typeface="+mj-lt"/>
            </a:endParaRPr>
          </a:p>
        </p:txBody>
      </p:sp>
    </p:spTree>
    <p:extLst>
      <p:ext uri="{BB962C8B-B14F-4D97-AF65-F5344CB8AC3E}">
        <p14:creationId xmlns:p14="http://schemas.microsoft.com/office/powerpoint/2010/main" val="41033094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smtClean="0"/>
              <a:t>Project’s Purpose Cont...</a:t>
            </a:r>
            <a:endParaRPr lang="en-US" b="1" dirty="0"/>
          </a:p>
        </p:txBody>
      </p:sp>
      <p:sp>
        <p:nvSpPr>
          <p:cNvPr id="5" name="Content Placeholder 4"/>
          <p:cNvSpPr>
            <a:spLocks noGrp="1"/>
          </p:cNvSpPr>
          <p:nvPr>
            <p:ph idx="1"/>
          </p:nvPr>
        </p:nvSpPr>
        <p:spPr>
          <a:xfrm>
            <a:off x="2114888" y="1898836"/>
            <a:ext cx="6594035" cy="2995893"/>
          </a:xfrm>
        </p:spPr>
        <p:txBody>
          <a:bodyPr>
            <a:normAutofit fontScale="92500"/>
          </a:bodyPr>
          <a:lstStyle/>
          <a:p>
            <a:r>
              <a:rPr lang="en-US" dirty="0"/>
              <a:t>Feelings of social isolation and loneliness are incredibly harmful for the </a:t>
            </a:r>
            <a:r>
              <a:rPr lang="en-US" dirty="0" smtClean="0"/>
              <a:t>elderly (NHS, </a:t>
            </a:r>
            <a:r>
              <a:rPr lang="en-US" dirty="0" err="1" smtClean="0"/>
              <a:t>n.d.</a:t>
            </a:r>
            <a:r>
              <a:rPr lang="en-US" dirty="0" smtClean="0"/>
              <a:t>)</a:t>
            </a:r>
            <a:endParaRPr lang="en-US" dirty="0"/>
          </a:p>
          <a:p>
            <a:r>
              <a:rPr lang="en-US" dirty="0" smtClean="0"/>
              <a:t>The resultant health effects may be detrimental</a:t>
            </a:r>
            <a:endParaRPr lang="en-US" dirty="0"/>
          </a:p>
          <a:p>
            <a:r>
              <a:rPr lang="en-US" dirty="0" smtClean="0"/>
              <a:t>Everyone is on a similar path</a:t>
            </a:r>
            <a:endParaRPr lang="en-US" dirty="0"/>
          </a:p>
          <a:p>
            <a:r>
              <a:rPr lang="en-US" dirty="0" smtClean="0"/>
              <a:t>Risks of going into depression</a:t>
            </a:r>
            <a:endParaRPr lang="en-US" dirty="0"/>
          </a:p>
        </p:txBody>
      </p:sp>
      <p:sp>
        <p:nvSpPr>
          <p:cNvPr id="2" name="TextBox 1"/>
          <p:cNvSpPr txBox="1"/>
          <p:nvPr/>
        </p:nvSpPr>
        <p:spPr>
          <a:xfrm>
            <a:off x="2419398" y="1172100"/>
            <a:ext cx="4496872" cy="461665"/>
          </a:xfrm>
          <a:prstGeom prst="rect">
            <a:avLst/>
          </a:prstGeom>
          <a:noFill/>
        </p:spPr>
        <p:txBody>
          <a:bodyPr wrap="square" rtlCol="0">
            <a:spAutoFit/>
          </a:bodyPr>
          <a:lstStyle/>
          <a:p>
            <a:r>
              <a:rPr lang="en-US" sz="2400" b="1" dirty="0" smtClean="0">
                <a:solidFill>
                  <a:srgbClr val="002060"/>
                </a:solidFill>
                <a:latin typeface="+mj-lt"/>
              </a:rPr>
              <a:t>Why The Topic is of Interest to Me</a:t>
            </a:r>
            <a:endParaRPr lang="en-US" sz="2400" b="1" dirty="0">
              <a:solidFill>
                <a:srgbClr val="002060"/>
              </a:solidFill>
              <a:latin typeface="+mj-lt"/>
            </a:endParaRPr>
          </a:p>
        </p:txBody>
      </p:sp>
    </p:spTree>
    <p:extLst>
      <p:ext uri="{BB962C8B-B14F-4D97-AF65-F5344CB8AC3E}">
        <p14:creationId xmlns:p14="http://schemas.microsoft.com/office/powerpoint/2010/main" val="11016338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smtClean="0"/>
              <a:t>Problem Statement</a:t>
            </a:r>
            <a:endParaRPr lang="en-US" b="1" dirty="0"/>
          </a:p>
        </p:txBody>
      </p:sp>
      <p:sp>
        <p:nvSpPr>
          <p:cNvPr id="6" name="Content Placeholder 5"/>
          <p:cNvSpPr>
            <a:spLocks noGrp="1"/>
          </p:cNvSpPr>
          <p:nvPr>
            <p:ph sz="half" idx="2"/>
          </p:nvPr>
        </p:nvSpPr>
        <p:spPr>
          <a:xfrm>
            <a:off x="536879" y="1314201"/>
            <a:ext cx="8089177" cy="3598458"/>
          </a:xfrm>
        </p:spPr>
        <p:txBody>
          <a:bodyPr>
            <a:normAutofit/>
          </a:bodyPr>
          <a:lstStyle/>
          <a:p>
            <a:pPr algn="l"/>
            <a:r>
              <a:rPr lang="en-US" dirty="0" smtClean="0"/>
              <a:t>Racial discrimination contributes to the stigma elderly African Americans face</a:t>
            </a:r>
            <a:endParaRPr lang="en-US" dirty="0"/>
          </a:p>
          <a:p>
            <a:pPr algn="l"/>
            <a:r>
              <a:rPr lang="en-US" dirty="0"/>
              <a:t>Racial prejudice has led to reduced accessibility to resources as a result of accumulated </a:t>
            </a:r>
            <a:r>
              <a:rPr lang="en-US" dirty="0" smtClean="0"/>
              <a:t>experiences</a:t>
            </a:r>
          </a:p>
          <a:p>
            <a:pPr algn="l"/>
            <a:r>
              <a:rPr lang="en-US" dirty="0" smtClean="0"/>
              <a:t>Race related stress is prevalent creating obstacles to aging in a healthy and productive manner</a:t>
            </a:r>
          </a:p>
          <a:p>
            <a:pPr algn="l"/>
            <a:r>
              <a:rPr lang="en-US" dirty="0"/>
              <a:t>S</a:t>
            </a:r>
            <a:r>
              <a:rPr lang="en-US" dirty="0" smtClean="0"/>
              <a:t>evere COVID-19 disease has been associated with the elderly</a:t>
            </a:r>
          </a:p>
          <a:p>
            <a:pPr algn="l"/>
            <a:endParaRPr lang="en-US" dirty="0"/>
          </a:p>
          <a:p>
            <a:pPr algn="l"/>
            <a:endParaRPr lang="en-US" dirty="0"/>
          </a:p>
        </p:txBody>
      </p:sp>
    </p:spTree>
    <p:extLst>
      <p:ext uri="{BB962C8B-B14F-4D97-AF65-F5344CB8AC3E}">
        <p14:creationId xmlns:p14="http://schemas.microsoft.com/office/powerpoint/2010/main" val="41707837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1758" y="0"/>
            <a:ext cx="6571913" cy="725349"/>
          </a:xfrm>
        </p:spPr>
        <p:txBody>
          <a:bodyPr/>
          <a:lstStyle/>
          <a:p>
            <a:r>
              <a:rPr lang="en-US" b="1" dirty="0" smtClean="0"/>
              <a:t>Factors Contributing to the Issue</a:t>
            </a:r>
            <a:endParaRPr lang="en-US" b="1" dirty="0"/>
          </a:p>
        </p:txBody>
      </p:sp>
      <p:sp>
        <p:nvSpPr>
          <p:cNvPr id="3" name="Content Placeholder 2"/>
          <p:cNvSpPr>
            <a:spLocks noGrp="1"/>
          </p:cNvSpPr>
          <p:nvPr>
            <p:ph idx="1"/>
          </p:nvPr>
        </p:nvSpPr>
        <p:spPr>
          <a:xfrm>
            <a:off x="2129636" y="825857"/>
            <a:ext cx="6594035" cy="4317643"/>
          </a:xfrm>
        </p:spPr>
        <p:txBody>
          <a:bodyPr>
            <a:normAutofit fontScale="92500" lnSpcReduction="10000"/>
          </a:bodyPr>
          <a:lstStyle/>
          <a:p>
            <a:r>
              <a:rPr lang="en-US" dirty="0" smtClean="0"/>
              <a:t>Profiling, aided </a:t>
            </a:r>
            <a:r>
              <a:rPr lang="en-US" dirty="0"/>
              <a:t>by labels that people feel are the essence of their </a:t>
            </a:r>
            <a:r>
              <a:rPr lang="en-US" dirty="0" smtClean="0"/>
              <a:t>identity for those affected directly</a:t>
            </a:r>
          </a:p>
          <a:p>
            <a:r>
              <a:rPr lang="en-US" dirty="0" smtClean="0"/>
              <a:t>The financial capacity for those affected indirectly</a:t>
            </a:r>
          </a:p>
          <a:p>
            <a:r>
              <a:rPr lang="en-US" dirty="0" smtClean="0"/>
              <a:t>The factors come along as a result of self-interest</a:t>
            </a:r>
          </a:p>
          <a:p>
            <a:r>
              <a:rPr lang="en-US" dirty="0" smtClean="0"/>
              <a:t>If not addressed, the likelihood of developing severe illnesses, deteriorating symptoms and reducing the likelihood of receiving treatment are high </a:t>
            </a:r>
          </a:p>
          <a:p>
            <a:endParaRPr lang="en-US" dirty="0" smtClean="0"/>
          </a:p>
          <a:p>
            <a:endParaRPr lang="en-US" dirty="0" smtClean="0"/>
          </a:p>
          <a:p>
            <a:endParaRPr lang="en-US" dirty="0"/>
          </a:p>
        </p:txBody>
      </p:sp>
    </p:spTree>
    <p:extLst>
      <p:ext uri="{BB962C8B-B14F-4D97-AF65-F5344CB8AC3E}">
        <p14:creationId xmlns:p14="http://schemas.microsoft.com/office/powerpoint/2010/main" val="38802618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29225" y="247650"/>
            <a:ext cx="3636508" cy="646331"/>
          </a:xfrm>
          <a:prstGeom prst="rect">
            <a:avLst/>
          </a:prstGeom>
          <a:noFill/>
          <a:effectLst>
            <a:outerShdw blurRad="50800" dist="38100" dir="5400000" algn="t" rotWithShape="0">
              <a:prstClr val="black">
                <a:alpha val="40000"/>
              </a:prstClr>
            </a:outerShdw>
          </a:effectLst>
        </p:spPr>
        <p:txBody>
          <a:bodyPr wrap="none" rtlCol="0">
            <a:spAutoFit/>
          </a:bodyPr>
          <a:lstStyle/>
          <a:p>
            <a:r>
              <a:rPr lang="en-US" sz="3600" b="1" dirty="0" smtClean="0">
                <a:solidFill>
                  <a:srgbClr val="002060"/>
                </a:solidFill>
                <a:latin typeface="+mj-lt"/>
              </a:rPr>
              <a:t>Possible Solutions</a:t>
            </a:r>
            <a:endParaRPr lang="en-US" sz="3600" b="1" dirty="0">
              <a:solidFill>
                <a:srgbClr val="002060"/>
              </a:solidFill>
              <a:latin typeface="+mj-lt"/>
            </a:endParaRPr>
          </a:p>
        </p:txBody>
      </p:sp>
      <p:sp>
        <p:nvSpPr>
          <p:cNvPr id="4" name="TextBox 3"/>
          <p:cNvSpPr txBox="1"/>
          <p:nvPr/>
        </p:nvSpPr>
        <p:spPr>
          <a:xfrm>
            <a:off x="446554" y="1208896"/>
            <a:ext cx="8336079" cy="4524315"/>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solidFill>
                  <a:srgbClr val="002060"/>
                </a:solidFill>
              </a:rPr>
              <a:t>Ensuring that forms of information used </a:t>
            </a:r>
            <a:r>
              <a:rPr lang="en-US" sz="2400" dirty="0">
                <a:solidFill>
                  <a:srgbClr val="002060"/>
                </a:solidFill>
              </a:rPr>
              <a:t>in communications represent a wide range of groups and do not perpetuate </a:t>
            </a:r>
            <a:r>
              <a:rPr lang="en-US" sz="2400" dirty="0" smtClean="0">
                <a:solidFill>
                  <a:srgbClr val="002060"/>
                </a:solidFill>
              </a:rPr>
              <a:t>stereotypes (Li</a:t>
            </a:r>
            <a:r>
              <a:rPr lang="en-US" sz="2400" dirty="0">
                <a:solidFill>
                  <a:srgbClr val="002060"/>
                </a:solidFill>
              </a:rPr>
              <a:t> </a:t>
            </a:r>
            <a:r>
              <a:rPr lang="en-US" sz="2400" dirty="0" smtClean="0">
                <a:solidFill>
                  <a:srgbClr val="002060"/>
                </a:solidFill>
              </a:rPr>
              <a:t>et al., 2020)</a:t>
            </a:r>
          </a:p>
          <a:p>
            <a:pPr marL="285750" indent="-285750">
              <a:buFont typeface="Arial" panose="020B0604020202020204" pitchFamily="34" charset="0"/>
              <a:buChar char="•"/>
            </a:pPr>
            <a:r>
              <a:rPr lang="en-US" sz="2400" dirty="0" smtClean="0">
                <a:solidFill>
                  <a:srgbClr val="002060"/>
                </a:solidFill>
              </a:rPr>
              <a:t>Educating people and disseminate facts that encourage </a:t>
            </a:r>
            <a:r>
              <a:rPr lang="en-US" sz="2400" dirty="0">
                <a:solidFill>
                  <a:srgbClr val="002060"/>
                </a:solidFill>
              </a:rPr>
              <a:t>positive </a:t>
            </a:r>
            <a:r>
              <a:rPr lang="en-US" sz="2400" dirty="0" smtClean="0">
                <a:solidFill>
                  <a:srgbClr val="002060"/>
                </a:solidFill>
              </a:rPr>
              <a:t>attitudes and discredit </a:t>
            </a:r>
            <a:r>
              <a:rPr lang="en-US" sz="2400" dirty="0">
                <a:solidFill>
                  <a:srgbClr val="002060"/>
                </a:solidFill>
              </a:rPr>
              <a:t>misconceptions and </a:t>
            </a:r>
            <a:r>
              <a:rPr lang="en-US" sz="2400" dirty="0" smtClean="0">
                <a:solidFill>
                  <a:srgbClr val="002060"/>
                </a:solidFill>
              </a:rPr>
              <a:t>prejudices</a:t>
            </a:r>
          </a:p>
          <a:p>
            <a:pPr marL="285750" indent="-285750">
              <a:buFont typeface="Arial" panose="020B0604020202020204" pitchFamily="34" charset="0"/>
              <a:buChar char="•"/>
            </a:pPr>
            <a:r>
              <a:rPr lang="en-US" sz="2400" dirty="0" smtClean="0">
                <a:solidFill>
                  <a:srgbClr val="002060"/>
                </a:solidFill>
              </a:rPr>
              <a:t>Understanding that everyone is on the same path and that the elderly are also human </a:t>
            </a:r>
          </a:p>
          <a:p>
            <a:pPr marL="285750" indent="-285750">
              <a:buFont typeface="Arial" panose="020B0604020202020204" pitchFamily="34" charset="0"/>
              <a:buChar char="•"/>
            </a:pPr>
            <a:r>
              <a:rPr lang="en-US" sz="2400" dirty="0" smtClean="0">
                <a:solidFill>
                  <a:srgbClr val="002060"/>
                </a:solidFill>
              </a:rPr>
              <a:t>Encouraging healthy discussions among peers on the topic</a:t>
            </a:r>
          </a:p>
          <a:p>
            <a:pPr marL="285750" indent="-285750">
              <a:buFont typeface="Arial" panose="020B0604020202020204" pitchFamily="34" charset="0"/>
              <a:buChar char="•"/>
            </a:pPr>
            <a:r>
              <a:rPr lang="en-US" sz="2400" dirty="0" smtClean="0">
                <a:solidFill>
                  <a:srgbClr val="002060"/>
                </a:solidFill>
              </a:rPr>
              <a:t>Implementing and scaling up programs to decrease prejudice and stigma at all levels</a:t>
            </a:r>
          </a:p>
          <a:p>
            <a:pPr marL="285750" indent="-285750">
              <a:buFont typeface="Arial" panose="020B0604020202020204" pitchFamily="34" charset="0"/>
              <a:buChar char="•"/>
            </a:pPr>
            <a:endParaRPr lang="en-US" sz="2400" dirty="0" smtClean="0">
              <a:solidFill>
                <a:srgbClr val="002060"/>
              </a:solidFill>
            </a:endParaRPr>
          </a:p>
          <a:p>
            <a:pPr marL="285750" indent="-28575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1091006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2735" y="233857"/>
            <a:ext cx="7159390" cy="725349"/>
          </a:xfrm>
        </p:spPr>
        <p:txBody>
          <a:bodyPr>
            <a:normAutofit fontScale="90000"/>
          </a:bodyPr>
          <a:lstStyle/>
          <a:p>
            <a:r>
              <a:rPr lang="en-US" b="1" dirty="0">
                <a:effectLst>
                  <a:outerShdw blurRad="38100" dist="38100" dir="2700000" algn="tl">
                    <a:srgbClr val="000000">
                      <a:alpha val="43137"/>
                    </a:srgbClr>
                  </a:outerShdw>
                </a:effectLst>
              </a:rPr>
              <a:t>Strategies for raising public awareness </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dirty="0" smtClean="0"/>
              <a:t>Education</a:t>
            </a:r>
          </a:p>
          <a:p>
            <a:r>
              <a:rPr lang="en-US" dirty="0" smtClean="0"/>
              <a:t>Stigma literacy campaigns</a:t>
            </a:r>
          </a:p>
          <a:p>
            <a:r>
              <a:rPr lang="en-US" dirty="0" smtClean="0"/>
              <a:t>Contact</a:t>
            </a:r>
          </a:p>
          <a:p>
            <a:r>
              <a:rPr lang="en-US" dirty="0" smtClean="0"/>
              <a:t>Peer services</a:t>
            </a:r>
          </a:p>
          <a:p>
            <a:r>
              <a:rPr lang="en-US" dirty="0" smtClean="0"/>
              <a:t>Advocacy and protests (</a:t>
            </a:r>
            <a:r>
              <a:rPr lang="en-US" dirty="0" err="1" smtClean="0"/>
              <a:t>Adriaenssens</a:t>
            </a:r>
            <a:r>
              <a:rPr lang="en-US" dirty="0"/>
              <a:t> </a:t>
            </a:r>
            <a:r>
              <a:rPr lang="en-US" dirty="0" smtClean="0"/>
              <a:t>et al., 2019)</a:t>
            </a:r>
            <a:endParaRPr lang="en-US" dirty="0"/>
          </a:p>
        </p:txBody>
      </p:sp>
    </p:spTree>
    <p:extLst>
      <p:ext uri="{BB962C8B-B14F-4D97-AF65-F5344CB8AC3E}">
        <p14:creationId xmlns:p14="http://schemas.microsoft.com/office/powerpoint/2010/main" val="36232895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5500" y="82154"/>
            <a:ext cx="8229600" cy="857250"/>
          </a:xfrm>
        </p:spPr>
        <p:txBody>
          <a:bodyPr/>
          <a:lstStyle/>
          <a:p>
            <a:r>
              <a:rPr lang="en-US" b="1" dirty="0" smtClean="0">
                <a:solidFill>
                  <a:srgbClr val="002060"/>
                </a:solidFill>
                <a:effectLst>
                  <a:outerShdw blurRad="38100" dist="38100" dir="2700000" algn="tl">
                    <a:srgbClr val="000000">
                      <a:alpha val="43137"/>
                    </a:srgbClr>
                  </a:outerShdw>
                </a:effectLst>
              </a:rPr>
              <a:t>References</a:t>
            </a:r>
            <a:endParaRPr lang="en-US" b="1" dirty="0">
              <a:solidFill>
                <a:srgbClr val="002060"/>
              </a:solidFill>
              <a:effectLst>
                <a:outerShdw blurRad="38100" dist="38100" dir="2700000" algn="tl">
                  <a:srgbClr val="000000">
                    <a:alpha val="43137"/>
                  </a:srgbClr>
                </a:outerShdw>
              </a:effectLst>
            </a:endParaRPr>
          </a:p>
        </p:txBody>
      </p:sp>
      <p:sp>
        <p:nvSpPr>
          <p:cNvPr id="3" name="TextBox 2"/>
          <p:cNvSpPr txBox="1"/>
          <p:nvPr/>
        </p:nvSpPr>
        <p:spPr>
          <a:xfrm>
            <a:off x="205273" y="1436914"/>
            <a:ext cx="8658809" cy="3831818"/>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dirty="0" smtClean="0"/>
              <a:t>NHS. (</a:t>
            </a:r>
            <a:r>
              <a:rPr lang="en-US" dirty="0" smtClean="0"/>
              <a:t>n.d.</a:t>
            </a:r>
            <a:r>
              <a:rPr lang="en-US" dirty="0" smtClean="0"/>
              <a:t>). </a:t>
            </a:r>
            <a:r>
              <a:rPr lang="en-US" i="1" dirty="0" smtClean="0"/>
              <a:t>Loneliness in Older People</a:t>
            </a:r>
            <a:r>
              <a:rPr lang="en-US" dirty="0" smtClean="0"/>
              <a:t>. </a:t>
            </a:r>
            <a:r>
              <a:rPr lang="en-US" dirty="0"/>
              <a:t>Retrieved from </a:t>
            </a:r>
            <a:r>
              <a:rPr lang="en-US" dirty="0">
                <a:hlinkClick r:id="rId2"/>
              </a:rPr>
              <a:t>https://www.nhs.uk/mental-health/feelings-symptoms-behaviours/feelings-and-symptoms/loneliness-in-older-people</a:t>
            </a:r>
            <a:r>
              <a:rPr lang="en-US" dirty="0" smtClean="0">
                <a:hlinkClick r:id="rId2"/>
              </a:rPr>
              <a:t>/</a:t>
            </a:r>
            <a:endParaRPr lang="en-US" dirty="0" smtClean="0"/>
          </a:p>
          <a:p>
            <a:pPr marL="285750" indent="-285750">
              <a:lnSpc>
                <a:spcPct val="150000"/>
              </a:lnSpc>
              <a:buFont typeface="Arial" panose="020B0604020202020204" pitchFamily="34" charset="0"/>
              <a:buChar char="•"/>
            </a:pPr>
            <a:r>
              <a:rPr lang="en-US" dirty="0" smtClean="0"/>
              <a:t>Li, C., Lee, C. F., &amp; Xu, S. (2020</a:t>
            </a:r>
            <a:r>
              <a:rPr lang="en-US" i="1" dirty="0" smtClean="0"/>
              <a:t>). Stigma Threat In Design For Older Adults: Exploring Design Factors That Induce Stigma Perception</a:t>
            </a:r>
            <a:r>
              <a:rPr lang="en-US" dirty="0" smtClean="0"/>
              <a:t>. International Journal Of Design, 14(1).</a:t>
            </a:r>
          </a:p>
          <a:p>
            <a:pPr marL="285750" indent="-285750">
              <a:lnSpc>
                <a:spcPct val="150000"/>
              </a:lnSpc>
              <a:buFont typeface="Arial" panose="020B0604020202020204" pitchFamily="34" charset="0"/>
              <a:buChar char="•"/>
            </a:pPr>
            <a:r>
              <a:rPr lang="en-US" dirty="0" smtClean="0"/>
              <a:t>Adriaenssens</a:t>
            </a:r>
            <a:r>
              <a:rPr lang="en-US" dirty="0" smtClean="0"/>
              <a:t>, J., </a:t>
            </a:r>
            <a:r>
              <a:rPr lang="en-US" dirty="0" smtClean="0"/>
              <a:t>Benahmed</a:t>
            </a:r>
            <a:r>
              <a:rPr lang="en-US" dirty="0" smtClean="0"/>
              <a:t>, N., &amp; </a:t>
            </a:r>
            <a:r>
              <a:rPr lang="en-US" dirty="0" smtClean="0"/>
              <a:t>Ricour</a:t>
            </a:r>
            <a:r>
              <a:rPr lang="en-US" dirty="0" smtClean="0"/>
              <a:t>, C. (2019). </a:t>
            </a:r>
            <a:r>
              <a:rPr lang="en-US" i="1" dirty="0" smtClean="0"/>
              <a:t>Improving Mental Healthcare for The Elderly In Belgium</a:t>
            </a:r>
            <a:r>
              <a:rPr lang="en-US" dirty="0" smtClean="0"/>
              <a:t>. The International Journal Of Health Planning And Management, 34(4), E1948-e1960.</a:t>
            </a:r>
          </a:p>
          <a:p>
            <a:pPr marL="285750" indent="-285750">
              <a:lnSpc>
                <a:spcPct val="150000"/>
              </a:lnSpc>
              <a:buFont typeface="Arial" panose="020B0604020202020204" pitchFamily="34" charset="0"/>
              <a:buChar char="•"/>
            </a:pPr>
            <a:endParaRPr lang="en-US" dirty="0"/>
          </a:p>
        </p:txBody>
      </p:sp>
    </p:spTree>
    <p:extLst>
      <p:ext uri="{BB962C8B-B14F-4D97-AF65-F5344CB8AC3E}">
        <p14:creationId xmlns:p14="http://schemas.microsoft.com/office/powerpoint/2010/main" val="25389228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1111</Words>
  <Application>Microsoft Office PowerPoint</Application>
  <PresentationFormat>On-screen Show (16:9)</PresentationFormat>
  <Paragraphs>53</Paragraphs>
  <Slides>8</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 The Stigma Faced by  Elderly People In The African American Community</vt:lpstr>
      <vt:lpstr>Project’s Purpose</vt:lpstr>
      <vt:lpstr>Project’s Purpose Cont...</vt:lpstr>
      <vt:lpstr>Problem Statement</vt:lpstr>
      <vt:lpstr>Factors Contributing to the Issue</vt:lpstr>
      <vt:lpstr>PowerPoint Presentation</vt:lpstr>
      <vt:lpstr>Strategies for raising public awareness </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2021-07-17T08:46:01Z</dcterms:modified>
</cp:coreProperties>
</file>